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37" r:id="rId2"/>
    <p:sldId id="625" r:id="rId3"/>
    <p:sldId id="639" r:id="rId4"/>
    <p:sldId id="640" r:id="rId5"/>
    <p:sldId id="620" r:id="rId6"/>
    <p:sldId id="641" r:id="rId7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7">
          <p15:clr>
            <a:srgbClr val="A4A3A4"/>
          </p15:clr>
        </p15:guide>
        <p15:guide id="2" orient="horz" pos="275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88172D"/>
    <a:srgbClr val="FFFF99"/>
    <a:srgbClr val="990099"/>
    <a:srgbClr val="880000"/>
    <a:srgbClr val="FF0066"/>
    <a:srgbClr val="009900"/>
    <a:srgbClr val="005786"/>
    <a:srgbClr val="33CC33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2230" autoAdjust="0"/>
  </p:normalViewPr>
  <p:slideViewPr>
    <p:cSldViewPr>
      <p:cViewPr varScale="1">
        <p:scale>
          <a:sx n="128" d="100"/>
          <a:sy n="128" d="100"/>
        </p:scale>
        <p:origin x="696" y="176"/>
      </p:cViewPr>
      <p:guideLst>
        <p:guide orient="horz" pos="3067"/>
        <p:guide orient="horz" pos="275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702" y="-77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9" tIns="45980" rIns="91959" bIns="45980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9" tIns="45980" rIns="91959" bIns="45980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7E37A8-8AC4-4DE4-A1FA-CB6C1683F0BB}" type="datetimeFigureOut">
              <a:rPr lang="de-DE"/>
              <a:pPr>
                <a:defRPr/>
              </a:pPr>
              <a:t>25.07.19</a:t>
            </a:fld>
            <a:endParaRPr lang="de-DE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9" tIns="45980" rIns="91959" bIns="45980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29 Oct - 2 Nov 07 - AEWG-50 - Lake Tahoe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59" tIns="45980" rIns="91959" bIns="45980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BD3E04-0238-44A9-A1BD-AC00E7F97A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01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18" tIns="45409" rIns="90818" bIns="45409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18" tIns="45409" rIns="90818" bIns="45409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F558D1-3C59-468E-8C3C-B56BB5B70883}" type="datetimeFigureOut">
              <a:rPr lang="de-DE"/>
              <a:pPr>
                <a:defRPr/>
              </a:pPr>
              <a:t>25.07.19</a:t>
            </a:fld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746125"/>
            <a:ext cx="4957763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4875"/>
            <a:ext cx="5335893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18" tIns="45409" rIns="90818" bIns="45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66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18" tIns="45409" rIns="90818" bIns="45409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29 Oct - 2 Nov 07 - AEWG-50 - Lake Tahoe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29750"/>
            <a:ext cx="289066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18" tIns="45409" rIns="90818" bIns="45409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4F13CB-6E0B-4618-AE83-8CE62935EF8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260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6580188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000" b="0">
              <a:solidFill>
                <a:schemeClr val="tx1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790575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881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451725" y="263525"/>
            <a:ext cx="1509713" cy="862013"/>
            <a:chOff x="4694" y="166"/>
            <a:chExt cx="951" cy="543"/>
          </a:xfrm>
        </p:grpSpPr>
        <p:sp>
          <p:nvSpPr>
            <p:cNvPr id="8" name="AutoShape 9"/>
            <p:cNvSpPr>
              <a:spLocks noChangeArrowheads="1"/>
            </p:cNvSpPr>
            <p:nvPr userDrawn="1"/>
          </p:nvSpPr>
          <p:spPr bwMode="auto">
            <a:xfrm>
              <a:off x="4694" y="166"/>
              <a:ext cx="951" cy="54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z="1600" b="0">
                <a:solidFill>
                  <a:schemeClr val="tx1"/>
                </a:solidFill>
              </a:endParaRPr>
            </a:p>
          </p:txBody>
        </p:sp>
        <p:pic>
          <p:nvPicPr>
            <p:cNvPr id="9" name="Picture 12" descr="vasy_R128G0B0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" y="211"/>
              <a:ext cx="86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26338" y="6548438"/>
            <a:ext cx="1160462" cy="231775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B9E1F4-1AF0-46F5-9692-79711E8B28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752" y="6548438"/>
            <a:ext cx="46085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Vallen Systeme GmbH</a:t>
            </a:r>
          </a:p>
        </p:txBody>
      </p:sp>
    </p:spTree>
    <p:extLst>
      <p:ext uri="{BB962C8B-B14F-4D97-AF65-F5344CB8AC3E}">
        <p14:creationId xmlns:p14="http://schemas.microsoft.com/office/powerpoint/2010/main" val="385036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26338" y="6548438"/>
            <a:ext cx="1160462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C2694-8B07-41CE-999B-1E36ADCB9F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7526338" y="6548438"/>
            <a:ext cx="1160462" cy="231775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BE58FA7-8C2A-413E-8CAD-67F916B478D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80188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000" b="0">
              <a:solidFill>
                <a:schemeClr val="tx1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790575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881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grpSp>
        <p:nvGrpSpPr>
          <p:cNvPr id="11" name="Group 16"/>
          <p:cNvGrpSpPr>
            <a:grpSpLocks/>
          </p:cNvGrpSpPr>
          <p:nvPr userDrawn="1"/>
        </p:nvGrpSpPr>
        <p:grpSpPr bwMode="auto">
          <a:xfrm>
            <a:off x="7451725" y="263525"/>
            <a:ext cx="1509713" cy="862013"/>
            <a:chOff x="4694" y="166"/>
            <a:chExt cx="951" cy="543"/>
          </a:xfrm>
        </p:grpSpPr>
        <p:sp>
          <p:nvSpPr>
            <p:cNvPr id="12" name="AutoShape 9"/>
            <p:cNvSpPr>
              <a:spLocks noChangeArrowheads="1"/>
            </p:cNvSpPr>
            <p:nvPr userDrawn="1"/>
          </p:nvSpPr>
          <p:spPr bwMode="auto">
            <a:xfrm>
              <a:off x="4694" y="166"/>
              <a:ext cx="951" cy="54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z="1600" b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 descr="vasy_R128G0B0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" y="211"/>
              <a:ext cx="86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5"/>
          <p:cNvSpPr txBox="1">
            <a:spLocks noChangeArrowheads="1"/>
          </p:cNvSpPr>
          <p:nvPr userDrawn="1"/>
        </p:nvSpPr>
        <p:spPr bwMode="auto">
          <a:xfrm>
            <a:off x="2267744" y="6548438"/>
            <a:ext cx="46085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Vallen </a:t>
            </a:r>
            <a:r>
              <a:rPr lang="en-US" dirty="0" err="1"/>
              <a:t>Systeme</a:t>
            </a:r>
            <a:r>
              <a:rPr lang="en-US" dirty="0"/>
              <a:t> GmbH</a:t>
            </a:r>
            <a:endParaRPr lang="de-DE" dirty="0"/>
          </a:p>
        </p:txBody>
      </p:sp>
      <p:sp>
        <p:nvSpPr>
          <p:cNvPr id="16" name="Rectangle 6"/>
          <p:cNvSpPr txBox="1">
            <a:spLocks noChangeArrowheads="1"/>
          </p:cNvSpPr>
          <p:nvPr userDrawn="1"/>
        </p:nvSpPr>
        <p:spPr bwMode="auto">
          <a:xfrm>
            <a:off x="7526338" y="6548438"/>
            <a:ext cx="11604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5513347-D1FE-441C-A14B-DE39F563C3C1}" type="slidenum">
              <a:rPr lang="de-DE" smtClean="0"/>
              <a:pPr>
                <a:defRPr/>
              </a:pPr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512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26338" y="6548438"/>
            <a:ext cx="1160462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C2694-8B07-41CE-999B-1E36ADCB9F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7526338" y="6548438"/>
            <a:ext cx="1160462" cy="231775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BE58FA7-8C2A-413E-8CAD-67F916B478D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80188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000" b="0">
              <a:solidFill>
                <a:schemeClr val="tx1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790575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881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grpSp>
        <p:nvGrpSpPr>
          <p:cNvPr id="11" name="Group 16"/>
          <p:cNvGrpSpPr>
            <a:grpSpLocks/>
          </p:cNvGrpSpPr>
          <p:nvPr userDrawn="1"/>
        </p:nvGrpSpPr>
        <p:grpSpPr bwMode="auto">
          <a:xfrm>
            <a:off x="7451725" y="263525"/>
            <a:ext cx="1509713" cy="862013"/>
            <a:chOff x="4694" y="166"/>
            <a:chExt cx="951" cy="543"/>
          </a:xfrm>
        </p:grpSpPr>
        <p:sp>
          <p:nvSpPr>
            <p:cNvPr id="12" name="AutoShape 9"/>
            <p:cNvSpPr>
              <a:spLocks noChangeArrowheads="1"/>
            </p:cNvSpPr>
            <p:nvPr userDrawn="1"/>
          </p:nvSpPr>
          <p:spPr bwMode="auto">
            <a:xfrm>
              <a:off x="4694" y="166"/>
              <a:ext cx="951" cy="54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z="1600" b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 descr="vasy_R128G0B0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" y="211"/>
              <a:ext cx="86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5"/>
          <p:cNvSpPr txBox="1">
            <a:spLocks noChangeArrowheads="1"/>
          </p:cNvSpPr>
          <p:nvPr userDrawn="1"/>
        </p:nvSpPr>
        <p:spPr bwMode="auto">
          <a:xfrm>
            <a:off x="2267744" y="6548438"/>
            <a:ext cx="46085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Vallen </a:t>
            </a:r>
            <a:r>
              <a:rPr lang="en-US" dirty="0" err="1"/>
              <a:t>Systeme</a:t>
            </a:r>
            <a:r>
              <a:rPr lang="en-US" dirty="0"/>
              <a:t> GmbH</a:t>
            </a:r>
            <a:endParaRPr lang="de-DE" dirty="0"/>
          </a:p>
        </p:txBody>
      </p:sp>
      <p:sp>
        <p:nvSpPr>
          <p:cNvPr id="16" name="Rectangle 6"/>
          <p:cNvSpPr txBox="1">
            <a:spLocks noChangeArrowheads="1"/>
          </p:cNvSpPr>
          <p:nvPr userDrawn="1"/>
        </p:nvSpPr>
        <p:spPr bwMode="auto">
          <a:xfrm>
            <a:off x="7526338" y="6548438"/>
            <a:ext cx="11604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5513347-D1FE-441C-A14B-DE39F563C3C1}" type="slidenum">
              <a:rPr lang="de-DE" smtClean="0"/>
              <a:pPr>
                <a:defRPr/>
              </a:pPr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506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6580188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000" b="0">
              <a:solidFill>
                <a:schemeClr val="tx1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790575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881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451725" y="263525"/>
            <a:ext cx="1509713" cy="862013"/>
            <a:chOff x="4694" y="166"/>
            <a:chExt cx="951" cy="543"/>
          </a:xfrm>
        </p:grpSpPr>
        <p:sp>
          <p:nvSpPr>
            <p:cNvPr id="8" name="AutoShape 9"/>
            <p:cNvSpPr>
              <a:spLocks noChangeArrowheads="1"/>
            </p:cNvSpPr>
            <p:nvPr userDrawn="1"/>
          </p:nvSpPr>
          <p:spPr bwMode="auto">
            <a:xfrm>
              <a:off x="4694" y="166"/>
              <a:ext cx="951" cy="54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z="1600" b="0">
                <a:solidFill>
                  <a:schemeClr val="tx1"/>
                </a:solidFill>
              </a:endParaRPr>
            </a:p>
          </p:txBody>
        </p:sp>
        <p:pic>
          <p:nvPicPr>
            <p:cNvPr id="9" name="Picture 12" descr="vasy_R128G0B0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" y="211"/>
              <a:ext cx="86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26338" y="6548438"/>
            <a:ext cx="1160462" cy="231775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B9E1F4-1AF0-46F5-9692-79711E8B28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7744" y="6548438"/>
            <a:ext cx="46085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Vallen Systeme GmbH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83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6580188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000" b="0">
              <a:solidFill>
                <a:schemeClr val="tx1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790575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881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451725" y="263525"/>
            <a:ext cx="1509713" cy="862013"/>
            <a:chOff x="4694" y="166"/>
            <a:chExt cx="951" cy="543"/>
          </a:xfrm>
        </p:grpSpPr>
        <p:sp>
          <p:nvSpPr>
            <p:cNvPr id="8" name="AutoShape 9"/>
            <p:cNvSpPr>
              <a:spLocks noChangeArrowheads="1"/>
            </p:cNvSpPr>
            <p:nvPr userDrawn="1"/>
          </p:nvSpPr>
          <p:spPr bwMode="auto">
            <a:xfrm>
              <a:off x="4694" y="166"/>
              <a:ext cx="951" cy="54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z="1600" b="0">
                <a:solidFill>
                  <a:schemeClr val="tx1"/>
                </a:solidFill>
              </a:endParaRPr>
            </a:p>
          </p:txBody>
        </p:sp>
        <p:pic>
          <p:nvPicPr>
            <p:cNvPr id="9" name="Picture 12" descr="vasy_R128G0B0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" y="211"/>
              <a:ext cx="86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26338" y="6548438"/>
            <a:ext cx="1160462" cy="231775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B9E1F4-1AF0-46F5-9692-79711E8B28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7744" y="6548438"/>
            <a:ext cx="46085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Vallen Systeme GmbH</a:t>
            </a:r>
          </a:p>
        </p:txBody>
      </p:sp>
    </p:spTree>
    <p:extLst>
      <p:ext uri="{BB962C8B-B14F-4D97-AF65-F5344CB8AC3E}">
        <p14:creationId xmlns:p14="http://schemas.microsoft.com/office/powerpoint/2010/main" val="19703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26338" y="6548438"/>
            <a:ext cx="1160462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8FA7-8C2A-413E-8CAD-67F916B478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0" y="6580188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000" b="0">
              <a:solidFill>
                <a:schemeClr val="tx1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790575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881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grpSp>
        <p:nvGrpSpPr>
          <p:cNvPr id="13" name="Group 16"/>
          <p:cNvGrpSpPr>
            <a:grpSpLocks/>
          </p:cNvGrpSpPr>
          <p:nvPr userDrawn="1"/>
        </p:nvGrpSpPr>
        <p:grpSpPr bwMode="auto">
          <a:xfrm>
            <a:off x="7451725" y="263525"/>
            <a:ext cx="1509713" cy="862013"/>
            <a:chOff x="4694" y="166"/>
            <a:chExt cx="951" cy="543"/>
          </a:xfrm>
        </p:grpSpPr>
        <p:sp>
          <p:nvSpPr>
            <p:cNvPr id="14" name="AutoShape 9"/>
            <p:cNvSpPr>
              <a:spLocks noChangeArrowheads="1"/>
            </p:cNvSpPr>
            <p:nvPr userDrawn="1"/>
          </p:nvSpPr>
          <p:spPr bwMode="auto">
            <a:xfrm>
              <a:off x="4694" y="166"/>
              <a:ext cx="951" cy="54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z="1600" b="0">
                <a:solidFill>
                  <a:schemeClr val="tx1"/>
                </a:solidFill>
              </a:endParaRPr>
            </a:p>
          </p:txBody>
        </p:sp>
        <p:pic>
          <p:nvPicPr>
            <p:cNvPr id="15" name="Picture 12" descr="vasy_R128G0B0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" y="211"/>
              <a:ext cx="86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73050"/>
            <a:ext cx="64817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9" name="Rectangle 6"/>
          <p:cNvSpPr txBox="1">
            <a:spLocks noChangeArrowheads="1"/>
          </p:cNvSpPr>
          <p:nvPr userDrawn="1"/>
        </p:nvSpPr>
        <p:spPr bwMode="auto">
          <a:xfrm>
            <a:off x="7526338" y="6548438"/>
            <a:ext cx="11604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5513347-D1FE-441C-A14B-DE39F563C3C1}" type="slidenum">
              <a:rPr lang="de-DE" smtClean="0"/>
              <a:pPr>
                <a:defRPr/>
              </a:pPr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2"/>
          </p:nvPr>
        </p:nvSpPr>
        <p:spPr>
          <a:xfrm>
            <a:off x="476093" y="155679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7744" y="6548438"/>
            <a:ext cx="46085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Vallen Systeme GmbH</a:t>
            </a:r>
          </a:p>
        </p:txBody>
      </p:sp>
    </p:spTree>
    <p:extLst>
      <p:ext uri="{BB962C8B-B14F-4D97-AF65-F5344CB8AC3E}">
        <p14:creationId xmlns:p14="http://schemas.microsoft.com/office/powerpoint/2010/main" val="300355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26338" y="6548438"/>
            <a:ext cx="1160462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8FA7-8C2A-413E-8CAD-67F916B478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0" y="6580188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000" b="0">
              <a:solidFill>
                <a:schemeClr val="tx1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790575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881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grpSp>
        <p:nvGrpSpPr>
          <p:cNvPr id="13" name="Group 16"/>
          <p:cNvGrpSpPr>
            <a:grpSpLocks/>
          </p:cNvGrpSpPr>
          <p:nvPr userDrawn="1"/>
        </p:nvGrpSpPr>
        <p:grpSpPr bwMode="auto">
          <a:xfrm>
            <a:off x="7451725" y="263525"/>
            <a:ext cx="1509713" cy="862013"/>
            <a:chOff x="4694" y="166"/>
            <a:chExt cx="951" cy="543"/>
          </a:xfrm>
        </p:grpSpPr>
        <p:sp>
          <p:nvSpPr>
            <p:cNvPr id="14" name="AutoShape 9"/>
            <p:cNvSpPr>
              <a:spLocks noChangeArrowheads="1"/>
            </p:cNvSpPr>
            <p:nvPr userDrawn="1"/>
          </p:nvSpPr>
          <p:spPr bwMode="auto">
            <a:xfrm>
              <a:off x="4694" y="166"/>
              <a:ext cx="951" cy="54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z="1600" b="0">
                <a:solidFill>
                  <a:schemeClr val="tx1"/>
                </a:solidFill>
              </a:endParaRPr>
            </a:p>
          </p:txBody>
        </p:sp>
        <p:pic>
          <p:nvPicPr>
            <p:cNvPr id="15" name="Picture 12" descr="vasy_R128G0B0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" y="211"/>
              <a:ext cx="86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73050"/>
            <a:ext cx="64817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9" name="Rectangle 6"/>
          <p:cNvSpPr txBox="1">
            <a:spLocks noChangeArrowheads="1"/>
          </p:cNvSpPr>
          <p:nvPr userDrawn="1"/>
        </p:nvSpPr>
        <p:spPr bwMode="auto">
          <a:xfrm>
            <a:off x="7526338" y="6548438"/>
            <a:ext cx="11604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5513347-D1FE-441C-A14B-DE39F563C3C1}" type="slidenum">
              <a:rPr lang="de-DE" smtClean="0"/>
              <a:pPr>
                <a:defRPr/>
              </a:pPr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2"/>
          </p:nvPr>
        </p:nvSpPr>
        <p:spPr>
          <a:xfrm>
            <a:off x="476093" y="155679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7744" y="6548438"/>
            <a:ext cx="46085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Vallen Systeme GmbH</a:t>
            </a:r>
          </a:p>
        </p:txBody>
      </p:sp>
    </p:spTree>
    <p:extLst>
      <p:ext uri="{BB962C8B-B14F-4D97-AF65-F5344CB8AC3E}">
        <p14:creationId xmlns:p14="http://schemas.microsoft.com/office/powerpoint/2010/main" val="19233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26338" y="6548438"/>
            <a:ext cx="1160462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8FA7-8C2A-413E-8CAD-67F916B478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0" y="6580188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000" b="0">
              <a:solidFill>
                <a:schemeClr val="tx1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790575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881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grpSp>
        <p:nvGrpSpPr>
          <p:cNvPr id="13" name="Group 16"/>
          <p:cNvGrpSpPr>
            <a:grpSpLocks/>
          </p:cNvGrpSpPr>
          <p:nvPr userDrawn="1"/>
        </p:nvGrpSpPr>
        <p:grpSpPr bwMode="auto">
          <a:xfrm>
            <a:off x="7451725" y="263525"/>
            <a:ext cx="1509713" cy="862013"/>
            <a:chOff x="4694" y="166"/>
            <a:chExt cx="951" cy="543"/>
          </a:xfrm>
        </p:grpSpPr>
        <p:sp>
          <p:nvSpPr>
            <p:cNvPr id="14" name="AutoShape 9"/>
            <p:cNvSpPr>
              <a:spLocks noChangeArrowheads="1"/>
            </p:cNvSpPr>
            <p:nvPr userDrawn="1"/>
          </p:nvSpPr>
          <p:spPr bwMode="auto">
            <a:xfrm>
              <a:off x="4694" y="166"/>
              <a:ext cx="951" cy="54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z="1600" b="0">
                <a:solidFill>
                  <a:schemeClr val="tx1"/>
                </a:solidFill>
              </a:endParaRPr>
            </a:p>
          </p:txBody>
        </p:sp>
        <p:pic>
          <p:nvPicPr>
            <p:cNvPr id="15" name="Picture 12" descr="vasy_R128G0B0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" y="211"/>
              <a:ext cx="86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73050"/>
            <a:ext cx="64817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7744" y="6548438"/>
            <a:ext cx="46085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Vallen Systeme GmbH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9" name="Rectangle 6"/>
          <p:cNvSpPr txBox="1">
            <a:spLocks noChangeArrowheads="1"/>
          </p:cNvSpPr>
          <p:nvPr userDrawn="1"/>
        </p:nvSpPr>
        <p:spPr bwMode="auto">
          <a:xfrm>
            <a:off x="7526338" y="6548438"/>
            <a:ext cx="11604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5513347-D1FE-441C-A14B-DE39F563C3C1}" type="slidenum">
              <a:rPr lang="de-DE" smtClean="0"/>
              <a:pPr>
                <a:defRPr/>
              </a:pPr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2"/>
          </p:nvPr>
        </p:nvSpPr>
        <p:spPr>
          <a:xfrm>
            <a:off x="476093" y="155679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4195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Kunden\Allgemein\Vorlagen\Bilder_ppt\binoculars-1015267_960_720.jpg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507" y="1268760"/>
            <a:ext cx="5159493" cy="515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26338" y="6548438"/>
            <a:ext cx="1160462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8FA7-8C2A-413E-8CAD-67F916B478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0" y="6580188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000" b="0">
              <a:solidFill>
                <a:schemeClr val="tx1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790575"/>
            <a:ext cx="9144000" cy="200025"/>
          </a:xfrm>
          <a:prstGeom prst="rect">
            <a:avLst/>
          </a:prstGeom>
          <a:solidFill>
            <a:srgbClr val="005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8817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1600" b="0">
              <a:solidFill>
                <a:schemeClr val="tx1"/>
              </a:solidFill>
            </a:endParaRPr>
          </a:p>
        </p:txBody>
      </p:sp>
      <p:grpSp>
        <p:nvGrpSpPr>
          <p:cNvPr id="13" name="Group 16"/>
          <p:cNvGrpSpPr>
            <a:grpSpLocks/>
          </p:cNvGrpSpPr>
          <p:nvPr userDrawn="1"/>
        </p:nvGrpSpPr>
        <p:grpSpPr bwMode="auto">
          <a:xfrm>
            <a:off x="7451725" y="263525"/>
            <a:ext cx="1509713" cy="862013"/>
            <a:chOff x="4694" y="166"/>
            <a:chExt cx="951" cy="543"/>
          </a:xfrm>
        </p:grpSpPr>
        <p:sp>
          <p:nvSpPr>
            <p:cNvPr id="14" name="AutoShape 9"/>
            <p:cNvSpPr>
              <a:spLocks noChangeArrowheads="1"/>
            </p:cNvSpPr>
            <p:nvPr userDrawn="1"/>
          </p:nvSpPr>
          <p:spPr bwMode="auto">
            <a:xfrm>
              <a:off x="4694" y="166"/>
              <a:ext cx="951" cy="54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z="1600" b="0">
                <a:solidFill>
                  <a:schemeClr val="tx1"/>
                </a:solidFill>
              </a:endParaRPr>
            </a:p>
          </p:txBody>
        </p:sp>
        <p:pic>
          <p:nvPicPr>
            <p:cNvPr id="15" name="Picture 12" descr="vasy_R128G0B0"/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" y="211"/>
              <a:ext cx="86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73050"/>
            <a:ext cx="64817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7744" y="6548438"/>
            <a:ext cx="46085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Vallen</a:t>
            </a:r>
            <a:r>
              <a:rPr lang="en-US" dirty="0"/>
              <a:t> </a:t>
            </a:r>
            <a:r>
              <a:rPr lang="en-US" dirty="0" err="1"/>
              <a:t>Systeme</a:t>
            </a:r>
            <a:r>
              <a:rPr lang="en-US" dirty="0"/>
              <a:t> GmbH</a:t>
            </a:r>
            <a:endParaRPr lang="de-DE" dirty="0"/>
          </a:p>
        </p:txBody>
      </p:sp>
      <p:sp>
        <p:nvSpPr>
          <p:cNvPr id="19" name="Rectangle 6"/>
          <p:cNvSpPr txBox="1">
            <a:spLocks noChangeArrowheads="1"/>
          </p:cNvSpPr>
          <p:nvPr userDrawn="1"/>
        </p:nvSpPr>
        <p:spPr bwMode="auto">
          <a:xfrm>
            <a:off x="7526338" y="6548438"/>
            <a:ext cx="11604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5513347-D1FE-441C-A14B-DE39F563C3C1}" type="slidenum">
              <a:rPr lang="de-DE" smtClean="0"/>
              <a:pPr>
                <a:defRPr/>
              </a:pPr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3" name="Rechteck 2"/>
          <p:cNvSpPr/>
          <p:nvPr userDrawn="1"/>
        </p:nvSpPr>
        <p:spPr>
          <a:xfrm>
            <a:off x="4572000" y="1039813"/>
            <a:ext cx="4319588" cy="53884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Inhaltsplatzhalter 2"/>
          <p:cNvSpPr>
            <a:spLocks noGrp="1"/>
          </p:cNvSpPr>
          <p:nvPr>
            <p:ph idx="12"/>
          </p:nvPr>
        </p:nvSpPr>
        <p:spPr>
          <a:xfrm>
            <a:off x="476093" y="1556793"/>
            <a:ext cx="8229600" cy="3816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4631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00" r:id="rId2"/>
    <p:sldLayoutId id="2147483912" r:id="rId3"/>
    <p:sldLayoutId id="2147483988" r:id="rId4"/>
    <p:sldLayoutId id="2147483899" r:id="rId5"/>
    <p:sldLayoutId id="2147483694" r:id="rId6"/>
    <p:sldLayoutId id="2147483700" r:id="rId7"/>
    <p:sldLayoutId id="2147483698" r:id="rId8"/>
    <p:sldLayoutId id="2147483989" r:id="rId9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786"/>
        </a:buClr>
        <a:buFont typeface="Arial" charset="0"/>
        <a:defRPr sz="2000" b="1">
          <a:solidFill>
            <a:srgbClr val="88172D"/>
          </a:solidFill>
          <a:latin typeface="+mn-lt"/>
          <a:ea typeface="+mn-ea"/>
          <a:cs typeface="+mn-cs"/>
        </a:defRPr>
      </a:lvl1pPr>
      <a:lvl2pPr marL="444500" indent="3175" algn="l" rtl="0" eaLnBrk="0" fontAlgn="base" hangingPunct="0">
        <a:spcBef>
          <a:spcPct val="20000"/>
        </a:spcBef>
        <a:spcAft>
          <a:spcPct val="0"/>
        </a:spcAft>
        <a:buClr>
          <a:srgbClr val="88172D"/>
        </a:buClr>
        <a:buFont typeface="Wingdings" pitchFamily="2" charset="2"/>
        <a:defRPr sz="1600" b="1">
          <a:solidFill>
            <a:srgbClr val="005786"/>
          </a:solidFill>
          <a:latin typeface="+mn-lt"/>
          <a:cs typeface="+mn-cs"/>
        </a:defRPr>
      </a:lvl2pPr>
      <a:lvl3pPr marL="901700" indent="14288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0578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00578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rgbClr val="00578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33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33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33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3399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44624"/>
            <a:ext cx="648176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endParaRPr lang="de-DE" sz="1800" kern="0" dirty="0">
              <a:effectLst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492402" y="3909706"/>
            <a:ext cx="532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>
                <a:solidFill>
                  <a:srgbClr val="0070C0"/>
                </a:solidFill>
              </a:rPr>
              <a:t>Structure</a:t>
            </a:r>
            <a:r>
              <a:rPr lang="de-DE" sz="3600" b="1" dirty="0">
                <a:solidFill>
                  <a:srgbClr val="0070C0"/>
                </a:solidFill>
              </a:rPr>
              <a:t> Borne Sound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19" y="44624"/>
            <a:ext cx="711180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de-DE"/>
            </a:defPPr>
            <a:lvl1pPr eaLnBrk="0" hangingPunct="0">
              <a:defRPr sz="1800" kern="0">
                <a:effectLst/>
                <a:latin typeface="+mj-lt"/>
                <a:ea typeface="+mj-ea"/>
                <a:cs typeface="+mj-cs"/>
              </a:defRPr>
            </a:lvl1pPr>
            <a:lvl2pPr eaLnBrk="0" hangingPunct="0"/>
            <a:lvl3pPr eaLnBrk="0" hangingPunct="0"/>
            <a:lvl4pPr eaLnBrk="0" hangingPunct="0"/>
            <a:lvl5pPr eaLnBrk="0" hangingPunct="0"/>
            <a:lvl6pPr marL="457200" fontAlgn="base">
              <a:spcBef>
                <a:spcPct val="0"/>
              </a:spcBef>
              <a:spcAft>
                <a:spcPct val="0"/>
              </a:spcAft>
            </a:lvl6pPr>
            <a:lvl7pPr marL="914400" fontAlgn="base">
              <a:spcBef>
                <a:spcPct val="0"/>
              </a:spcBef>
              <a:spcAft>
                <a:spcPct val="0"/>
              </a:spcAft>
            </a:lvl7pPr>
            <a:lvl8pPr marL="1371600" fontAlgn="base">
              <a:spcBef>
                <a:spcPct val="0"/>
              </a:spcBef>
              <a:spcAft>
                <a:spcPct val="0"/>
              </a:spcAft>
            </a:lvl8pPr>
            <a:lvl9pPr marL="1828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AE - Detection of fault conditions at the earliest opportunity</a:t>
            </a:r>
            <a:endParaRPr lang="de-DE" dirty="0"/>
          </a:p>
        </p:txBody>
      </p:sp>
      <p:pic>
        <p:nvPicPr>
          <p:cNvPr id="9" name="Picture 2" descr="\\V88\Marketing\Corporate-Identity\Logo\Vall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6" y="2550418"/>
            <a:ext cx="5088487" cy="125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t.VALLEN\Pictures\Screenpresso\2018-10-19_14h38_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5716"/>
            <a:ext cx="2736304" cy="26378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9"/>
          <p:cNvSpPr txBox="1">
            <a:spLocks noChangeArrowheads="1"/>
          </p:cNvSpPr>
          <p:nvPr/>
        </p:nvSpPr>
        <p:spPr bwMode="gray">
          <a:xfrm>
            <a:off x="71737" y="5243135"/>
            <a:ext cx="2484039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e-DE" sz="1000" b="0" dirty="0"/>
          </a:p>
          <a:p>
            <a:pPr eaLnBrk="1" hangingPunct="1">
              <a:spcBef>
                <a:spcPct val="20000"/>
              </a:spcBef>
            </a:pPr>
            <a:r>
              <a:rPr lang="de-DE" sz="1000" b="0" dirty="0"/>
              <a:t>Horst Trattnig </a:t>
            </a:r>
          </a:p>
          <a:p>
            <a:pPr eaLnBrk="1" hangingPunct="1">
              <a:spcBef>
                <a:spcPct val="20000"/>
              </a:spcBef>
            </a:pPr>
            <a:r>
              <a:rPr lang="de-DE" sz="1000" b="0" dirty="0"/>
              <a:t>Vallen Systeme GmbH </a:t>
            </a:r>
          </a:p>
          <a:p>
            <a:pPr eaLnBrk="1" hangingPunct="1">
              <a:spcBef>
                <a:spcPct val="20000"/>
              </a:spcBef>
            </a:pPr>
            <a:r>
              <a:rPr lang="de-DE" sz="1000" b="0" dirty="0" err="1"/>
              <a:t>Schäftlarner</a:t>
            </a:r>
            <a:r>
              <a:rPr lang="de-DE" sz="1000" b="0" dirty="0"/>
              <a:t> Weg 26a</a:t>
            </a:r>
          </a:p>
          <a:p>
            <a:pPr eaLnBrk="1" hangingPunct="1">
              <a:spcBef>
                <a:spcPct val="20000"/>
              </a:spcBef>
            </a:pPr>
            <a:r>
              <a:rPr lang="de-DE" sz="1000" b="0" dirty="0"/>
              <a:t>82057 Icking, München</a:t>
            </a:r>
          </a:p>
          <a:p>
            <a:pPr eaLnBrk="1" hangingPunct="1">
              <a:spcBef>
                <a:spcPct val="20000"/>
              </a:spcBef>
            </a:pPr>
            <a:r>
              <a:rPr lang="de-DE" sz="1000" b="0" dirty="0"/>
              <a:t>Mobile: +49 163 66 25 648 </a:t>
            </a:r>
          </a:p>
          <a:p>
            <a:pPr eaLnBrk="1" hangingPunct="1">
              <a:spcBef>
                <a:spcPct val="20000"/>
              </a:spcBef>
            </a:pPr>
            <a:r>
              <a:rPr lang="de-DE" sz="1000" b="0" dirty="0"/>
              <a:t>Email:   horst.trattnig@vallen.de</a:t>
            </a:r>
          </a:p>
        </p:txBody>
      </p:sp>
    </p:spTree>
    <p:extLst>
      <p:ext uri="{BB962C8B-B14F-4D97-AF65-F5344CB8AC3E}">
        <p14:creationId xmlns:p14="http://schemas.microsoft.com/office/powerpoint/2010/main" val="17992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318010" y="213767"/>
            <a:ext cx="7021898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de-DE"/>
            </a:defPPr>
            <a:lvl1pPr eaLnBrk="0" hangingPunct="0">
              <a:defRPr sz="1800" kern="0">
                <a:effectLst/>
                <a:latin typeface="+mj-lt"/>
                <a:ea typeface="+mj-ea"/>
                <a:cs typeface="+mj-cs"/>
              </a:defRPr>
            </a:lvl1pPr>
            <a:lvl2pPr eaLnBrk="0" hangingPunct="0"/>
            <a:lvl3pPr eaLnBrk="0" hangingPunct="0"/>
            <a:lvl4pPr eaLnBrk="0" hangingPunct="0"/>
            <a:lvl5pPr eaLnBrk="0" hangingPunct="0"/>
            <a:lvl6pPr marL="457200" fontAlgn="base">
              <a:spcBef>
                <a:spcPct val="0"/>
              </a:spcBef>
              <a:spcAft>
                <a:spcPct val="0"/>
              </a:spcAft>
            </a:lvl6pPr>
            <a:lvl7pPr marL="914400" fontAlgn="base">
              <a:spcBef>
                <a:spcPct val="0"/>
              </a:spcBef>
              <a:spcAft>
                <a:spcPct val="0"/>
              </a:spcAft>
            </a:lvl7pPr>
            <a:lvl8pPr marL="1371600" fontAlgn="base">
              <a:spcBef>
                <a:spcPct val="0"/>
              </a:spcBef>
              <a:spcAft>
                <a:spcPct val="0"/>
              </a:spcAft>
            </a:lvl8pPr>
            <a:lvl9pPr marL="18288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dirty="0" err="1"/>
              <a:t>Markets</a:t>
            </a:r>
            <a:r>
              <a:rPr lang="de-DE" dirty="0"/>
              <a:t> – </a:t>
            </a:r>
            <a:r>
              <a:rPr lang="de-DE" dirty="0" err="1"/>
              <a:t>Process</a:t>
            </a:r>
            <a:r>
              <a:rPr lang="de-DE" dirty="0"/>
              <a:t> Monitoring </a:t>
            </a:r>
            <a:r>
              <a:rPr lang="de-DE" dirty="0" err="1"/>
              <a:t>and</a:t>
            </a:r>
            <a:r>
              <a:rPr lang="de-DE" dirty="0"/>
              <a:t> Early </a:t>
            </a:r>
            <a:r>
              <a:rPr lang="de-DE" dirty="0" err="1"/>
              <a:t>Aging</a:t>
            </a:r>
            <a:r>
              <a:rPr lang="de-DE" dirty="0"/>
              <a:t> </a:t>
            </a:r>
            <a:r>
              <a:rPr lang="de-DE" dirty="0" err="1"/>
              <a:t>Detection</a:t>
            </a:r>
            <a:r>
              <a:rPr lang="de-DE" dirty="0"/>
              <a:t>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55151" y="3959478"/>
            <a:ext cx="3118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100" b="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Shaft</a:t>
            </a:r>
            <a:r>
              <a:rPr lang="de-DE" dirty="0"/>
              <a:t> </a:t>
            </a:r>
            <a:r>
              <a:rPr lang="de-DE" dirty="0" err="1"/>
              <a:t>Straightening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5838645" y="1295182"/>
            <a:ext cx="31185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100" b="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de-DE" dirty="0" err="1"/>
              <a:t>Injection</a:t>
            </a:r>
            <a:r>
              <a:rPr lang="de-DE" dirty="0"/>
              <a:t> </a:t>
            </a:r>
            <a:r>
              <a:rPr lang="de-DE" dirty="0" err="1"/>
              <a:t>Molding</a:t>
            </a:r>
            <a:r>
              <a:rPr lang="de-DE" dirty="0"/>
              <a:t> Machines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55150" y="1295182"/>
            <a:ext cx="3118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Bearings</a:t>
            </a:r>
            <a:r>
              <a:rPr lang="de-DE" sz="1100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de-DE" sz="1100" b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</a:t>
            </a:r>
            <a:r>
              <a:rPr lang="de-DE" sz="1100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de-DE" sz="1100" b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Rotating</a:t>
            </a:r>
            <a:r>
              <a:rPr lang="de-DE" sz="1100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Machines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275856" y="1295182"/>
            <a:ext cx="256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100" b="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de-DE" dirty="0" err="1"/>
              <a:t>Valves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Pumps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838646" y="3959478"/>
            <a:ext cx="31185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100" b="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de-DE" dirty="0" err="1"/>
              <a:t>Battery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H2 </a:t>
            </a:r>
          </a:p>
        </p:txBody>
      </p:sp>
      <p:sp>
        <p:nvSpPr>
          <p:cNvPr id="2" name="Rechteck 1"/>
          <p:cNvSpPr/>
          <p:nvPr/>
        </p:nvSpPr>
        <p:spPr>
          <a:xfrm>
            <a:off x="155151" y="1180644"/>
            <a:ext cx="3118532" cy="2680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155151" y="3861048"/>
            <a:ext cx="3120705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3273612" y="3861048"/>
            <a:ext cx="2565034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5838646" y="3861048"/>
            <a:ext cx="3125842" cy="2661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5838645" y="1177568"/>
            <a:ext cx="3118532" cy="2683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3275856" y="1177568"/>
            <a:ext cx="2562789" cy="2683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feld 36"/>
          <p:cNvSpPr txBox="1"/>
          <p:nvPr/>
        </p:nvSpPr>
        <p:spPr>
          <a:xfrm>
            <a:off x="3275856" y="3959478"/>
            <a:ext cx="256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100" b="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de-DE" dirty="0" err="1"/>
              <a:t>Cavitation</a:t>
            </a:r>
            <a:r>
              <a:rPr lang="de-DE" dirty="0"/>
              <a:t> </a:t>
            </a:r>
            <a:r>
              <a:rPr lang="de-DE" dirty="0" err="1"/>
              <a:t>Detection</a:t>
            </a:r>
            <a:endParaRPr lang="de-DE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2"/>
          <a:stretch/>
        </p:blipFill>
        <p:spPr bwMode="auto">
          <a:xfrm>
            <a:off x="206387" y="4516539"/>
            <a:ext cx="3018231" cy="163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85" y="4516539"/>
            <a:ext cx="2377834" cy="157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02" y="1748636"/>
            <a:ext cx="2494046" cy="172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6728"/>
            <a:ext cx="2381172" cy="151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 descr="Image result for wind turbine bear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0" y="1812325"/>
            <a:ext cx="2813830" cy="158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64" y="4488902"/>
            <a:ext cx="2381172" cy="160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4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2369428" y="2958617"/>
            <a:ext cx="3642732" cy="5423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1002 : 10 MSPS / 2 Channels</a:t>
            </a:r>
          </a:p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69428" y="3573017"/>
            <a:ext cx="3642732" cy="26776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</a:rPr>
              <a:t>Core DSP:	Intel </a:t>
            </a:r>
            <a:r>
              <a:rPr lang="de-DE" sz="800" dirty="0" err="1">
                <a:solidFill>
                  <a:schemeClr val="tx1"/>
                </a:solidFill>
              </a:rPr>
              <a:t>SoC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</a:p>
          <a:p>
            <a:r>
              <a:rPr lang="de-DE" sz="800" dirty="0">
                <a:solidFill>
                  <a:schemeClr val="tx1"/>
                </a:solidFill>
              </a:rPr>
              <a:t>OS: 	Linux  </a:t>
            </a:r>
          </a:p>
          <a:p>
            <a:r>
              <a:rPr lang="de-DE" sz="800" dirty="0">
                <a:solidFill>
                  <a:schemeClr val="tx1"/>
                </a:solidFill>
              </a:rPr>
              <a:t>Interfaces: 	Ethernet / TCP/IP / OPC UA / MODBUS TCP </a:t>
            </a:r>
          </a:p>
          <a:p>
            <a:r>
              <a:rPr lang="de-DE" sz="800" dirty="0">
                <a:solidFill>
                  <a:schemeClr val="tx1"/>
                </a:solidFill>
              </a:rPr>
              <a:t>Power : 	~6 Watt / </a:t>
            </a:r>
            <a:r>
              <a:rPr lang="de-DE" sz="800" dirty="0" err="1">
                <a:solidFill>
                  <a:schemeClr val="tx1"/>
                </a:solidFill>
              </a:rPr>
              <a:t>PoE</a:t>
            </a:r>
            <a:endParaRPr lang="de-DE" sz="800" dirty="0">
              <a:solidFill>
                <a:schemeClr val="tx1"/>
              </a:solidFill>
            </a:endParaRPr>
          </a:p>
          <a:p>
            <a:r>
              <a:rPr lang="de-DE" sz="800" dirty="0" err="1">
                <a:solidFill>
                  <a:schemeClr val="tx1"/>
                </a:solidFill>
              </a:rPr>
              <a:t>Dimensions</a:t>
            </a:r>
            <a:r>
              <a:rPr lang="de-DE" sz="800" dirty="0">
                <a:solidFill>
                  <a:schemeClr val="tx1"/>
                </a:solidFill>
              </a:rPr>
              <a:t>: 	140x34x114 mm  </a:t>
            </a:r>
          </a:p>
          <a:p>
            <a:r>
              <a:rPr lang="de-DE" sz="800" dirty="0">
                <a:solidFill>
                  <a:schemeClr val="tx1"/>
                </a:solidFill>
              </a:rPr>
              <a:t>IP:	65</a:t>
            </a:r>
          </a:p>
          <a:p>
            <a:endParaRPr lang="de-DE" sz="800" dirty="0">
              <a:solidFill>
                <a:schemeClr val="tx1"/>
              </a:solidFill>
            </a:endParaRPr>
          </a:p>
          <a:p>
            <a:r>
              <a:rPr lang="de-DE" sz="800" dirty="0">
                <a:solidFill>
                  <a:schemeClr val="tx1"/>
                </a:solidFill>
              </a:rPr>
              <a:t>Data Pressing: </a:t>
            </a:r>
          </a:p>
          <a:p>
            <a:pPr marL="171450" indent="-171450">
              <a:buFont typeface="Wingdings"/>
              <a:buChar char="Ø"/>
            </a:pPr>
            <a:r>
              <a:rPr lang="de-DE" sz="800" dirty="0">
                <a:solidFill>
                  <a:schemeClr val="tx1"/>
                </a:solidFill>
              </a:rPr>
              <a:t>Input Range: 	+-50 mV </a:t>
            </a:r>
          </a:p>
          <a:p>
            <a:pPr marL="171450" indent="-171450">
              <a:buFont typeface="Wingdings"/>
              <a:buChar char="Ø"/>
            </a:pPr>
            <a:r>
              <a:rPr lang="de-DE" sz="800" dirty="0" err="1">
                <a:solidFill>
                  <a:schemeClr val="tx1"/>
                </a:solidFill>
              </a:rPr>
              <a:t>Bandwidth</a:t>
            </a:r>
            <a:r>
              <a:rPr lang="de-DE" sz="800" dirty="0">
                <a:solidFill>
                  <a:schemeClr val="tx1"/>
                </a:solidFill>
              </a:rPr>
              <a:t>:	10 kHz – 1000 kHz </a:t>
            </a:r>
          </a:p>
          <a:p>
            <a:pPr marL="171450" indent="-171450">
              <a:buFont typeface="Wingdings"/>
              <a:buChar char="Ø"/>
            </a:pPr>
            <a:r>
              <a:rPr lang="de-DE" sz="800" dirty="0">
                <a:solidFill>
                  <a:schemeClr val="tx1"/>
                </a:solidFill>
              </a:rPr>
              <a:t>ADC: 	16 Bit / 10 MSPS</a:t>
            </a:r>
          </a:p>
          <a:p>
            <a:pPr marL="171450" indent="-171450">
              <a:buFont typeface="Wingdings"/>
              <a:buChar char="Ø"/>
            </a:pPr>
            <a:r>
              <a:rPr lang="de-DE" sz="800" dirty="0">
                <a:solidFill>
                  <a:schemeClr val="tx1"/>
                </a:solidFill>
              </a:rPr>
              <a:t>Digital Filter:	IIR </a:t>
            </a:r>
            <a:r>
              <a:rPr lang="de-DE" sz="800" dirty="0" err="1">
                <a:solidFill>
                  <a:schemeClr val="tx1"/>
                </a:solidFill>
              </a:rPr>
              <a:t>BiQuad</a:t>
            </a:r>
            <a:r>
              <a:rPr lang="de-DE" sz="800" dirty="0">
                <a:solidFill>
                  <a:schemeClr val="tx1"/>
                </a:solidFill>
              </a:rPr>
              <a:t> Technology </a:t>
            </a:r>
          </a:p>
          <a:p>
            <a:pPr marL="171450" indent="-171450">
              <a:buFont typeface="Wingdings"/>
              <a:buChar char="Ø"/>
            </a:pPr>
            <a:r>
              <a:rPr lang="de-DE" sz="800" dirty="0">
                <a:solidFill>
                  <a:schemeClr val="tx1"/>
                </a:solidFill>
              </a:rPr>
              <a:t>AE-Hit </a:t>
            </a:r>
            <a:r>
              <a:rPr lang="de-DE" sz="800" dirty="0" err="1">
                <a:solidFill>
                  <a:schemeClr val="tx1"/>
                </a:solidFill>
              </a:rPr>
              <a:t>data</a:t>
            </a:r>
            <a:r>
              <a:rPr lang="de-DE" sz="800" dirty="0">
                <a:solidFill>
                  <a:schemeClr val="tx1"/>
                </a:solidFill>
              </a:rPr>
              <a:t>:	</a:t>
            </a:r>
            <a:r>
              <a:rPr lang="de-DE" sz="800" dirty="0" err="1">
                <a:solidFill>
                  <a:schemeClr val="tx1"/>
                </a:solidFill>
              </a:rPr>
              <a:t>yes</a:t>
            </a:r>
            <a:r>
              <a:rPr lang="de-DE" sz="800" dirty="0">
                <a:solidFill>
                  <a:schemeClr val="tx1"/>
                </a:solidFill>
              </a:rPr>
              <a:t>  / </a:t>
            </a:r>
            <a:r>
              <a:rPr lang="de-DE" sz="800" dirty="0" err="1">
                <a:solidFill>
                  <a:schemeClr val="tx1"/>
                </a:solidFill>
              </a:rPr>
              <a:t>up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err="1">
                <a:solidFill>
                  <a:schemeClr val="tx1"/>
                </a:solidFill>
              </a:rPr>
              <a:t>to</a:t>
            </a:r>
            <a:r>
              <a:rPr lang="de-DE" sz="800" dirty="0">
                <a:solidFill>
                  <a:schemeClr val="tx1"/>
                </a:solidFill>
              </a:rPr>
              <a:t> 200.000 Hits/sec</a:t>
            </a:r>
          </a:p>
          <a:p>
            <a:pPr marL="171450" indent="-171450">
              <a:buFont typeface="Wingdings"/>
              <a:buChar char="Ø"/>
            </a:pPr>
            <a:r>
              <a:rPr lang="de-DE" sz="800" dirty="0">
                <a:solidFill>
                  <a:schemeClr val="tx1"/>
                </a:solidFill>
              </a:rPr>
              <a:t>28V Power:	</a:t>
            </a:r>
            <a:r>
              <a:rPr lang="de-DE" sz="800" dirty="0" err="1">
                <a:solidFill>
                  <a:schemeClr val="tx1"/>
                </a:solidFill>
              </a:rPr>
              <a:t>yes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Wingdings"/>
              <a:buChar char="Ø"/>
            </a:pPr>
            <a:r>
              <a:rPr lang="de-DE" sz="800" dirty="0">
                <a:solidFill>
                  <a:schemeClr val="tx1"/>
                </a:solidFill>
              </a:rPr>
              <a:t>FFT:	</a:t>
            </a:r>
            <a:r>
              <a:rPr lang="de-DE" sz="800" dirty="0" err="1">
                <a:solidFill>
                  <a:schemeClr val="tx1"/>
                </a:solidFill>
              </a:rPr>
              <a:t>yes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Wingdings"/>
              <a:buChar char="Ø"/>
            </a:pPr>
            <a:r>
              <a:rPr lang="de-DE" sz="800" dirty="0">
                <a:solidFill>
                  <a:schemeClr val="tx1"/>
                </a:solidFill>
              </a:rPr>
              <a:t>ML:	</a:t>
            </a:r>
            <a:r>
              <a:rPr lang="de-DE" sz="800" dirty="0" err="1">
                <a:solidFill>
                  <a:schemeClr val="tx1"/>
                </a:solidFill>
              </a:rPr>
              <a:t>yes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</a:p>
          <a:p>
            <a:endParaRPr lang="de-DE" sz="800" dirty="0">
              <a:solidFill>
                <a:schemeClr val="tx1"/>
              </a:solidFill>
            </a:endParaRPr>
          </a:p>
          <a:p>
            <a:r>
              <a:rPr lang="de-DE" sz="800" dirty="0">
                <a:solidFill>
                  <a:schemeClr val="tx1"/>
                </a:solidFill>
              </a:rPr>
              <a:t>Output Parameters: </a:t>
            </a:r>
          </a:p>
          <a:p>
            <a:pPr marL="171450" indent="-171450">
              <a:buFont typeface="Wingdings"/>
              <a:buChar char="Ø"/>
            </a:pPr>
            <a:r>
              <a:rPr lang="de-DE" sz="800" dirty="0">
                <a:solidFill>
                  <a:schemeClr val="tx1"/>
                </a:solidFill>
              </a:rPr>
              <a:t>AE-Hits :	</a:t>
            </a:r>
            <a:r>
              <a:rPr lang="de-DE" sz="800" dirty="0" err="1">
                <a:solidFill>
                  <a:schemeClr val="tx1"/>
                </a:solidFill>
              </a:rPr>
              <a:t>yes</a:t>
            </a:r>
            <a:endParaRPr lang="de-DE" sz="800" dirty="0">
              <a:solidFill>
                <a:schemeClr val="tx1"/>
              </a:solidFill>
            </a:endParaRPr>
          </a:p>
          <a:p>
            <a:pPr marL="171450" indent="-171450">
              <a:buFont typeface="Wingdings"/>
              <a:buChar char="Ø"/>
            </a:pPr>
            <a:r>
              <a:rPr lang="de-DE" sz="800" dirty="0" err="1">
                <a:solidFill>
                  <a:schemeClr val="tx1"/>
                </a:solidFill>
              </a:rPr>
              <a:t>Continuous</a:t>
            </a:r>
            <a:r>
              <a:rPr lang="de-DE" sz="800" dirty="0">
                <a:solidFill>
                  <a:schemeClr val="tx1"/>
                </a:solidFill>
              </a:rPr>
              <a:t>:	FFT, APK, ASL, RMS</a:t>
            </a:r>
          </a:p>
          <a:p>
            <a:pPr marL="171450" indent="-171450">
              <a:buFont typeface="Wingdings"/>
              <a:buChar char="Ø"/>
            </a:pPr>
            <a:r>
              <a:rPr lang="de-DE" sz="800" dirty="0">
                <a:solidFill>
                  <a:schemeClr val="tx1"/>
                </a:solidFill>
              </a:rPr>
              <a:t>Wave </a:t>
            </a:r>
            <a:r>
              <a:rPr lang="de-DE" sz="800" dirty="0" err="1">
                <a:solidFill>
                  <a:schemeClr val="tx1"/>
                </a:solidFill>
              </a:rPr>
              <a:t>forms</a:t>
            </a:r>
            <a:r>
              <a:rPr lang="de-DE" sz="800" dirty="0">
                <a:solidFill>
                  <a:schemeClr val="tx1"/>
                </a:solidFill>
              </a:rPr>
              <a:t>:	</a:t>
            </a:r>
            <a:r>
              <a:rPr lang="de-DE" sz="800" dirty="0" err="1">
                <a:solidFill>
                  <a:schemeClr val="tx1"/>
                </a:solidFill>
              </a:rPr>
              <a:t>yes</a:t>
            </a:r>
            <a:r>
              <a:rPr lang="de-DE" sz="8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1" name="Pfeil nach rechts 10"/>
          <p:cNvSpPr/>
          <p:nvPr/>
        </p:nvSpPr>
        <p:spPr>
          <a:xfrm>
            <a:off x="1907704" y="3254728"/>
            <a:ext cx="216024" cy="199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6948264" y="2958617"/>
            <a:ext cx="2016224" cy="54239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  <a:p>
            <a:pPr algn="ctr"/>
            <a:r>
              <a:rPr lang="de-DE" sz="1200" dirty="0" err="1">
                <a:solidFill>
                  <a:schemeClr val="tx1"/>
                </a:solidFill>
              </a:rPr>
              <a:t>Application</a:t>
            </a:r>
            <a:r>
              <a:rPr lang="de-DE" sz="1200" dirty="0">
                <a:solidFill>
                  <a:schemeClr val="tx1"/>
                </a:solidFill>
              </a:rPr>
              <a:t> Software</a:t>
            </a:r>
          </a:p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948265" y="3573016"/>
            <a:ext cx="2016223" cy="23083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Software: </a:t>
            </a:r>
          </a:p>
          <a:p>
            <a:pPr marL="171450" indent="-171450">
              <a:buFont typeface="Wingdings"/>
              <a:buChar char="Ø"/>
            </a:pPr>
            <a:r>
              <a:rPr lang="de-DE" dirty="0"/>
              <a:t>Vallen SW (</a:t>
            </a:r>
            <a:r>
              <a:rPr lang="de-DE" dirty="0" err="1"/>
              <a:t>VisualAE</a:t>
            </a:r>
            <a:r>
              <a:rPr lang="de-DE" dirty="0"/>
              <a:t>)</a:t>
            </a:r>
          </a:p>
          <a:p>
            <a:pPr marL="171450" indent="-171450">
              <a:buFont typeface="Wingdings"/>
              <a:buChar char="Ø"/>
            </a:pPr>
            <a:r>
              <a:rPr lang="de-DE" dirty="0" err="1"/>
              <a:t>LabView</a:t>
            </a:r>
            <a:r>
              <a:rPr lang="de-DE" dirty="0"/>
              <a:t>  </a:t>
            </a:r>
          </a:p>
          <a:p>
            <a:pPr marL="171450" indent="-171450">
              <a:buFont typeface="Wingdings"/>
              <a:buChar char="Ø"/>
            </a:pPr>
            <a:r>
              <a:rPr lang="de-DE" dirty="0"/>
              <a:t>Custom Software</a:t>
            </a:r>
          </a:p>
          <a:p>
            <a:endParaRPr lang="de-DE" dirty="0"/>
          </a:p>
          <a:p>
            <a:r>
              <a:rPr lang="de-DE" dirty="0" err="1"/>
              <a:t>Application</a:t>
            </a:r>
            <a:r>
              <a:rPr lang="de-DE" dirty="0"/>
              <a:t>: </a:t>
            </a:r>
          </a:p>
          <a:p>
            <a:pPr marL="171450" indent="-171450">
              <a:buFont typeface="Wingdings"/>
              <a:buChar char="Ø"/>
            </a:pPr>
            <a:r>
              <a:rPr lang="de-DE" dirty="0" err="1"/>
              <a:t>Shaft</a:t>
            </a:r>
            <a:r>
              <a:rPr lang="de-DE" dirty="0"/>
              <a:t> </a:t>
            </a:r>
            <a:r>
              <a:rPr lang="de-DE" dirty="0" err="1"/>
              <a:t>straightening</a:t>
            </a:r>
            <a:endParaRPr lang="de-DE" dirty="0"/>
          </a:p>
          <a:p>
            <a:pPr marL="171450" indent="-171450">
              <a:buFont typeface="Wingdings"/>
              <a:buChar char="Ø"/>
            </a:pPr>
            <a:r>
              <a:rPr lang="de-DE" dirty="0" err="1"/>
              <a:t>Cavitation</a:t>
            </a:r>
            <a:endParaRPr lang="de-DE" dirty="0"/>
          </a:p>
          <a:p>
            <a:pPr marL="171450" indent="-171450">
              <a:buFont typeface="Wingdings"/>
              <a:buChar char="Ø"/>
            </a:pPr>
            <a:r>
              <a:rPr lang="de-DE" dirty="0" err="1"/>
              <a:t>Injection</a:t>
            </a:r>
            <a:r>
              <a:rPr lang="de-DE" dirty="0"/>
              <a:t> </a:t>
            </a:r>
            <a:r>
              <a:rPr lang="de-DE" dirty="0" err="1"/>
              <a:t>molding</a:t>
            </a:r>
            <a:r>
              <a:rPr lang="de-DE" dirty="0"/>
              <a:t>  </a:t>
            </a:r>
          </a:p>
          <a:p>
            <a:pPr marL="171450" indent="-171450">
              <a:buFont typeface="Wingdings"/>
              <a:buChar char="Ø"/>
            </a:pPr>
            <a:r>
              <a:rPr lang="de-DE" dirty="0" err="1"/>
              <a:t>Crimping</a:t>
            </a:r>
            <a:endParaRPr lang="de-DE" dirty="0"/>
          </a:p>
          <a:p>
            <a:pPr marL="171450" indent="-171450">
              <a:buFont typeface="Wingdings"/>
              <a:buChar char="Ø"/>
            </a:pP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monitoring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51520" y="44624"/>
            <a:ext cx="705678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800" kern="0" dirty="0">
                <a:effectLst/>
              </a:rPr>
              <a:t>2 AE-Channel Edge Device (</a:t>
            </a:r>
            <a:r>
              <a:rPr lang="de-DE" sz="1800" kern="0" dirty="0" err="1">
                <a:effectLst/>
              </a:rPr>
              <a:t>available</a:t>
            </a:r>
            <a:r>
              <a:rPr lang="de-DE" sz="1800" kern="0" dirty="0">
                <a:effectLst/>
              </a:rPr>
              <a:t> 07.2019)  </a:t>
            </a:r>
          </a:p>
        </p:txBody>
      </p:sp>
      <p:sp>
        <p:nvSpPr>
          <p:cNvPr id="32" name="Pfeil nach rechts 31"/>
          <p:cNvSpPr/>
          <p:nvPr/>
        </p:nvSpPr>
        <p:spPr>
          <a:xfrm>
            <a:off x="1835696" y="1868384"/>
            <a:ext cx="216024" cy="199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>
            <a:off x="6372200" y="1803329"/>
            <a:ext cx="216024" cy="199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rechts 34"/>
          <p:cNvSpPr/>
          <p:nvPr/>
        </p:nvSpPr>
        <p:spPr>
          <a:xfrm>
            <a:off x="6377568" y="3254728"/>
            <a:ext cx="216024" cy="199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>
            <a:off x="323528" y="2958617"/>
            <a:ext cx="1368152" cy="54239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Passive AE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Sensors</a:t>
            </a:r>
          </a:p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3528" y="3573017"/>
            <a:ext cx="1368152" cy="2308324"/>
          </a:xfrm>
          <a:prstGeom prst="rect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</a:rPr>
              <a:t>Vallen Sensors: </a:t>
            </a:r>
          </a:p>
          <a:p>
            <a:r>
              <a:rPr lang="de-DE" sz="800" dirty="0">
                <a:solidFill>
                  <a:schemeClr val="tx1"/>
                </a:solidFill>
              </a:rPr>
              <a:t>  &gt; VS160-NS</a:t>
            </a:r>
          </a:p>
          <a:p>
            <a:r>
              <a:rPr lang="de-DE" sz="800" dirty="0">
                <a:solidFill>
                  <a:schemeClr val="tx1"/>
                </a:solidFill>
              </a:rPr>
              <a:t>  &gt; VS150-M </a:t>
            </a:r>
          </a:p>
          <a:p>
            <a:r>
              <a:rPr lang="de-DE" sz="800" dirty="0">
                <a:solidFill>
                  <a:schemeClr val="tx1"/>
                </a:solidFill>
              </a:rPr>
              <a:t>  &gt; VS150-L</a:t>
            </a:r>
          </a:p>
          <a:p>
            <a:r>
              <a:rPr lang="de-DE" sz="800" dirty="0">
                <a:solidFill>
                  <a:schemeClr val="tx1"/>
                </a:solidFill>
              </a:rPr>
              <a:t>     … </a:t>
            </a:r>
          </a:p>
          <a:p>
            <a:endParaRPr lang="de-DE" sz="800" dirty="0">
              <a:solidFill>
                <a:schemeClr val="tx1"/>
              </a:solidFill>
            </a:endParaRPr>
          </a:p>
          <a:p>
            <a:endParaRPr lang="de-DE" sz="800" dirty="0">
              <a:solidFill>
                <a:schemeClr val="tx1"/>
              </a:solidFill>
            </a:endParaRPr>
          </a:p>
          <a:p>
            <a:endParaRPr lang="de-DE" sz="800" dirty="0">
              <a:solidFill>
                <a:schemeClr val="tx1"/>
              </a:solidFill>
            </a:endParaRPr>
          </a:p>
          <a:p>
            <a:endParaRPr lang="de-DE" sz="800" dirty="0">
              <a:solidFill>
                <a:schemeClr val="tx1"/>
              </a:solidFill>
            </a:endParaRPr>
          </a:p>
          <a:p>
            <a:endParaRPr lang="de-DE" sz="800" dirty="0">
              <a:solidFill>
                <a:schemeClr val="tx1"/>
              </a:solidFill>
            </a:endParaRPr>
          </a:p>
          <a:p>
            <a:endParaRPr lang="de-DE" sz="800" dirty="0">
              <a:solidFill>
                <a:schemeClr val="tx1"/>
              </a:solidFill>
            </a:endParaRPr>
          </a:p>
          <a:p>
            <a:endParaRPr lang="de-DE" sz="800" dirty="0">
              <a:solidFill>
                <a:schemeClr val="tx1"/>
              </a:solidFill>
            </a:endParaRPr>
          </a:p>
          <a:p>
            <a:endParaRPr lang="de-DE" sz="800" dirty="0">
              <a:solidFill>
                <a:schemeClr val="tx1"/>
              </a:solidFill>
            </a:endParaRPr>
          </a:p>
          <a:p>
            <a:endParaRPr lang="de-DE" sz="800" dirty="0">
              <a:solidFill>
                <a:schemeClr val="tx1"/>
              </a:solidFill>
            </a:endParaRPr>
          </a:p>
          <a:p>
            <a:endParaRPr lang="de-DE" sz="800" dirty="0">
              <a:solidFill>
                <a:schemeClr val="tx1"/>
              </a:solidFill>
            </a:endParaRPr>
          </a:p>
          <a:p>
            <a:endParaRPr lang="de-DE" sz="800" dirty="0">
              <a:solidFill>
                <a:schemeClr val="tx1"/>
              </a:solidFill>
            </a:endParaRPr>
          </a:p>
          <a:p>
            <a:endParaRPr lang="de-DE" sz="800" dirty="0">
              <a:solidFill>
                <a:schemeClr val="tx1"/>
              </a:solidFill>
            </a:endParaRPr>
          </a:p>
          <a:p>
            <a:endParaRPr lang="de-DE" sz="800" dirty="0">
              <a:solidFill>
                <a:schemeClr val="tx1"/>
              </a:solidFill>
            </a:endParaRPr>
          </a:p>
        </p:txBody>
      </p:sp>
      <p:pic>
        <p:nvPicPr>
          <p:cNvPr id="19" name="Picture 4" descr="http://www.vallen.de/fileadmin/user_upload/VS150-M_300dpi_800x650px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9" t="26158" r="33874" b="26158"/>
          <a:stretch/>
        </p:blipFill>
        <p:spPr bwMode="auto">
          <a:xfrm>
            <a:off x="526268" y="1304417"/>
            <a:ext cx="1165412" cy="12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29" y="1474999"/>
            <a:ext cx="3642732" cy="883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39859A-A7DB-46C6-9C3F-A2B4B601F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43994"/>
            <a:ext cx="1627503" cy="151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4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51520" y="44624"/>
            <a:ext cx="648176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800" kern="0" dirty="0">
                <a:effectLst/>
              </a:rPr>
              <a:t>2 AE-Channel Edge Device – Data Flow</a:t>
            </a:r>
          </a:p>
        </p:txBody>
      </p:sp>
      <p:grpSp>
        <p:nvGrpSpPr>
          <p:cNvPr id="54" name="Gruppieren 53"/>
          <p:cNvGrpSpPr/>
          <p:nvPr/>
        </p:nvGrpSpPr>
        <p:grpSpPr>
          <a:xfrm>
            <a:off x="2879494" y="3942349"/>
            <a:ext cx="792088" cy="792087"/>
            <a:chOff x="6588224" y="5421540"/>
            <a:chExt cx="1099655" cy="895693"/>
          </a:xfrm>
        </p:grpSpPr>
        <p:sp>
          <p:nvSpPr>
            <p:cNvPr id="57" name="Stern mit 12 Zacken 56"/>
            <p:cNvSpPr/>
            <p:nvPr/>
          </p:nvSpPr>
          <p:spPr>
            <a:xfrm>
              <a:off x="6588224" y="5599484"/>
              <a:ext cx="504056" cy="485329"/>
            </a:xfrm>
            <a:prstGeom prst="star12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tern mit 12 Zacken 57"/>
            <p:cNvSpPr/>
            <p:nvPr/>
          </p:nvSpPr>
          <p:spPr>
            <a:xfrm>
              <a:off x="6992652" y="5421540"/>
              <a:ext cx="504056" cy="485329"/>
            </a:xfrm>
            <a:prstGeom prst="star12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ern mit 12 Zacken 58"/>
            <p:cNvSpPr/>
            <p:nvPr/>
          </p:nvSpPr>
          <p:spPr>
            <a:xfrm>
              <a:off x="7183823" y="5831904"/>
              <a:ext cx="504056" cy="485329"/>
            </a:xfrm>
            <a:prstGeom prst="star12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ussdiagramm: Verbindungsstelle 59"/>
            <p:cNvSpPr/>
            <p:nvPr/>
          </p:nvSpPr>
          <p:spPr>
            <a:xfrm>
              <a:off x="6804248" y="5809788"/>
              <a:ext cx="72008" cy="64720"/>
            </a:xfrm>
            <a:prstGeom prst="flowChartConnector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ussdiagramm: Verbindungsstelle 60"/>
            <p:cNvSpPr/>
            <p:nvPr/>
          </p:nvSpPr>
          <p:spPr>
            <a:xfrm>
              <a:off x="7208676" y="5631844"/>
              <a:ext cx="72008" cy="64720"/>
            </a:xfrm>
            <a:prstGeom prst="flowChartConnector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ussdiagramm: Verbindungsstelle 61"/>
            <p:cNvSpPr/>
            <p:nvPr/>
          </p:nvSpPr>
          <p:spPr>
            <a:xfrm>
              <a:off x="7399847" y="6042209"/>
              <a:ext cx="72008" cy="64720"/>
            </a:xfrm>
            <a:prstGeom prst="flowChartConnector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hteck 2"/>
          <p:cNvSpPr/>
          <p:nvPr/>
        </p:nvSpPr>
        <p:spPr>
          <a:xfrm>
            <a:off x="2453539" y="1196752"/>
            <a:ext cx="1709936" cy="6463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>
                <a:solidFill>
                  <a:schemeClr val="lt1"/>
                </a:solidFill>
                <a:latin typeface="+mn-lt"/>
                <a:cs typeface="+mn-cs"/>
              </a:rPr>
              <a:t>Data Processing </a:t>
            </a:r>
          </a:p>
        </p:txBody>
      </p:sp>
      <p:sp>
        <p:nvSpPr>
          <p:cNvPr id="69" name="Rechteck 68"/>
          <p:cNvSpPr/>
          <p:nvPr/>
        </p:nvSpPr>
        <p:spPr>
          <a:xfrm>
            <a:off x="378107" y="1196752"/>
            <a:ext cx="1709936" cy="646331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>
                <a:solidFill>
                  <a:schemeClr val="lt1"/>
                </a:solidFill>
                <a:latin typeface="+mn-lt"/>
                <a:cs typeface="+mn-cs"/>
              </a:rPr>
              <a:t>Data Acquisition</a:t>
            </a:r>
          </a:p>
        </p:txBody>
      </p:sp>
      <p:sp>
        <p:nvSpPr>
          <p:cNvPr id="70" name="Rechteck 69"/>
          <p:cNvSpPr/>
          <p:nvPr/>
        </p:nvSpPr>
        <p:spPr>
          <a:xfrm>
            <a:off x="4446240" y="1196752"/>
            <a:ext cx="1709936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>
                <a:solidFill>
                  <a:schemeClr val="lt1"/>
                </a:solidFill>
                <a:latin typeface="+mn-lt"/>
                <a:cs typeface="+mn-cs"/>
              </a:rPr>
              <a:t>DIO Interface </a:t>
            </a:r>
          </a:p>
        </p:txBody>
      </p:sp>
      <p:sp>
        <p:nvSpPr>
          <p:cNvPr id="71" name="Rechteck 70"/>
          <p:cNvSpPr/>
          <p:nvPr/>
        </p:nvSpPr>
        <p:spPr>
          <a:xfrm>
            <a:off x="6467657" y="1196752"/>
            <a:ext cx="2424823" cy="646331"/>
          </a:xfrm>
          <a:prstGeom prst="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err="1">
                <a:solidFill>
                  <a:schemeClr val="lt1"/>
                </a:solidFill>
                <a:latin typeface="+mn-lt"/>
                <a:cs typeface="+mn-cs"/>
              </a:rPr>
              <a:t>Machine</a:t>
            </a:r>
            <a:r>
              <a:rPr lang="de-DE" sz="1200" dirty="0">
                <a:solidFill>
                  <a:schemeClr val="lt1"/>
                </a:solidFill>
                <a:latin typeface="+mn-lt"/>
                <a:cs typeface="+mn-cs"/>
              </a:rPr>
              <a:t> </a:t>
            </a:r>
            <a:r>
              <a:rPr lang="de-DE" sz="1200" dirty="0"/>
              <a:t>Control </a:t>
            </a:r>
          </a:p>
          <a:p>
            <a:pPr algn="ctr"/>
            <a:r>
              <a:rPr lang="de-DE" sz="1200" dirty="0" err="1">
                <a:solidFill>
                  <a:schemeClr val="lt1"/>
                </a:solidFill>
                <a:latin typeface="+mn-lt"/>
                <a:cs typeface="+mn-cs"/>
              </a:rPr>
              <a:t>and</a:t>
            </a:r>
            <a:r>
              <a:rPr lang="de-DE" sz="1200" dirty="0">
                <a:solidFill>
                  <a:schemeClr val="lt1"/>
                </a:solidFill>
                <a:latin typeface="+mn-lt"/>
                <a:cs typeface="+mn-cs"/>
              </a:rPr>
              <a:t> optional </a:t>
            </a:r>
          </a:p>
          <a:p>
            <a:pPr algn="ctr"/>
            <a:r>
              <a:rPr lang="de-DE" sz="1200" dirty="0" err="1"/>
              <a:t>Visualisation</a:t>
            </a:r>
            <a:endParaRPr lang="de-DE" sz="12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1907704" y="3006245"/>
            <a:ext cx="423965" cy="2833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endCxn id="38" idx="1"/>
          </p:cNvCxnSpPr>
          <p:nvPr/>
        </p:nvCxnSpPr>
        <p:spPr>
          <a:xfrm flipV="1">
            <a:off x="4232640" y="3507436"/>
            <a:ext cx="646263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2453539" y="2564904"/>
            <a:ext cx="1709935" cy="24482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100" dirty="0">
                <a:solidFill>
                  <a:schemeClr val="lt1"/>
                </a:solidFill>
                <a:latin typeface="+mn-lt"/>
                <a:cs typeface="+mn-cs"/>
              </a:rPr>
              <a:t>IPC: </a:t>
            </a:r>
          </a:p>
          <a:p>
            <a:r>
              <a:rPr lang="de-DE" sz="1100" b="0" dirty="0" err="1">
                <a:solidFill>
                  <a:schemeClr val="lt1"/>
                </a:solidFill>
                <a:latin typeface="+mn-lt"/>
                <a:cs typeface="+mn-cs"/>
              </a:rPr>
              <a:t>Application</a:t>
            </a:r>
            <a:r>
              <a:rPr lang="de-DE" sz="1100" b="0" dirty="0">
                <a:solidFill>
                  <a:schemeClr val="lt1"/>
                </a:solidFill>
                <a:latin typeface="+mn-lt"/>
                <a:cs typeface="+mn-cs"/>
              </a:rPr>
              <a:t> </a:t>
            </a:r>
            <a:r>
              <a:rPr lang="de-DE" sz="1100" b="0" dirty="0" err="1">
                <a:solidFill>
                  <a:schemeClr val="lt1"/>
                </a:solidFill>
                <a:latin typeface="+mn-lt"/>
                <a:cs typeface="+mn-cs"/>
              </a:rPr>
              <a:t>Program</a:t>
            </a:r>
            <a:r>
              <a:rPr lang="de-DE" sz="1100" b="0" dirty="0">
                <a:solidFill>
                  <a:schemeClr val="lt1"/>
                </a:solidFill>
                <a:latin typeface="+mn-lt"/>
                <a:cs typeface="+mn-cs"/>
              </a:rPr>
              <a:t> (</a:t>
            </a:r>
            <a:r>
              <a:rPr lang="de-DE" sz="1100" b="0" dirty="0" err="1">
                <a:solidFill>
                  <a:schemeClr val="lt1"/>
                </a:solidFill>
                <a:latin typeface="+mn-lt"/>
                <a:cs typeface="+mn-cs"/>
              </a:rPr>
              <a:t>LabView</a:t>
            </a:r>
            <a:r>
              <a:rPr lang="de-DE" sz="1100" b="0" dirty="0">
                <a:solidFill>
                  <a:schemeClr val="lt1"/>
                </a:solidFill>
                <a:latin typeface="+mn-lt"/>
                <a:cs typeface="+mn-cs"/>
              </a:rPr>
              <a:t>/Custom)</a:t>
            </a:r>
          </a:p>
          <a:p>
            <a:endParaRPr lang="de-DE" sz="1100" b="0" dirty="0"/>
          </a:p>
          <a:p>
            <a:endParaRPr lang="de-DE" sz="1100" b="0" dirty="0"/>
          </a:p>
          <a:p>
            <a:r>
              <a:rPr lang="de-DE" sz="1100" dirty="0" err="1"/>
              <a:t>Decision</a:t>
            </a:r>
            <a:r>
              <a:rPr lang="de-DE" sz="1100" dirty="0"/>
              <a:t>:</a:t>
            </a:r>
            <a:r>
              <a:rPr lang="de-DE" sz="1100" b="0" dirty="0"/>
              <a:t> </a:t>
            </a:r>
          </a:p>
          <a:p>
            <a:r>
              <a:rPr lang="en-US" sz="1100" b="0" dirty="0"/>
              <a:t>Simple Go/</a:t>
            </a:r>
            <a:r>
              <a:rPr lang="en-US" sz="1100" b="0" dirty="0" err="1"/>
              <a:t>NoGo</a:t>
            </a:r>
            <a:r>
              <a:rPr lang="en-US" sz="1100" b="0" dirty="0"/>
              <a:t> output that can be feed into the line PLC.</a:t>
            </a:r>
          </a:p>
          <a:p>
            <a:endParaRPr lang="de-DE" sz="1100" b="0" dirty="0"/>
          </a:p>
          <a:p>
            <a:endParaRPr lang="de-DE" sz="1100" b="0" dirty="0"/>
          </a:p>
          <a:p>
            <a:r>
              <a:rPr lang="de-DE" sz="1100" dirty="0" err="1">
                <a:solidFill>
                  <a:schemeClr val="lt1"/>
                </a:solidFill>
                <a:latin typeface="+mn-lt"/>
                <a:cs typeface="+mn-cs"/>
              </a:rPr>
              <a:t>No</a:t>
            </a:r>
            <a:r>
              <a:rPr lang="de-DE" sz="1100" dirty="0">
                <a:solidFill>
                  <a:schemeClr val="lt1"/>
                </a:solidFill>
                <a:latin typeface="+mn-lt"/>
                <a:cs typeface="+mn-cs"/>
              </a:rPr>
              <a:t>: </a:t>
            </a:r>
            <a:r>
              <a:rPr lang="de-DE" sz="1100" b="0" dirty="0">
                <a:solidFill>
                  <a:schemeClr val="lt1"/>
                </a:solidFill>
                <a:latin typeface="+mn-lt"/>
                <a:cs typeface="+mn-cs"/>
              </a:rPr>
              <a:t>GUI, Keyboard, </a:t>
            </a:r>
          </a:p>
          <a:p>
            <a:endParaRPr lang="de-DE" sz="1100" b="0" dirty="0"/>
          </a:p>
          <a:p>
            <a:endParaRPr lang="de-DE" sz="1100" b="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2331669" y="5445225"/>
            <a:ext cx="1952299" cy="1073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Setup </a:t>
            </a:r>
            <a:r>
              <a:rPr lang="de-DE" sz="1100" dirty="0" err="1">
                <a:solidFill>
                  <a:schemeClr val="tx1"/>
                </a:solidFill>
              </a:rPr>
              <a:t>and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Maintain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de-DE" sz="1100" b="0" dirty="0">
              <a:solidFill>
                <a:schemeClr val="tx1"/>
              </a:solidFill>
            </a:endParaRPr>
          </a:p>
          <a:p>
            <a:pPr algn="ctr"/>
            <a:r>
              <a:rPr lang="de-DE" sz="11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8" name="Rechteck 37"/>
          <p:cNvSpPr/>
          <p:nvPr/>
        </p:nvSpPr>
        <p:spPr>
          <a:xfrm>
            <a:off x="4878903" y="3153823"/>
            <a:ext cx="859049" cy="707225"/>
          </a:xfrm>
          <a:prstGeom prst="rect">
            <a:avLst/>
          </a:prstGeom>
          <a:solidFill>
            <a:srgbClr val="8817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100" b="0" dirty="0">
                <a:solidFill>
                  <a:schemeClr val="bg1"/>
                </a:solidFill>
              </a:rPr>
              <a:t>DIO 24 V</a:t>
            </a:r>
          </a:p>
          <a:p>
            <a:pPr marL="171450" indent="-171450">
              <a:buFontTx/>
              <a:buChar char="-"/>
            </a:pPr>
            <a:r>
              <a:rPr lang="de-DE" sz="1100" b="0" dirty="0">
                <a:solidFill>
                  <a:schemeClr val="bg1"/>
                </a:solidFill>
              </a:rPr>
              <a:t>Alarm </a:t>
            </a:r>
          </a:p>
          <a:p>
            <a:pPr marL="171450" indent="-171450">
              <a:buFontTx/>
              <a:buChar char="-"/>
            </a:pPr>
            <a:r>
              <a:rPr lang="de-DE" sz="1100" b="0" dirty="0">
                <a:solidFill>
                  <a:schemeClr val="bg1"/>
                </a:solidFill>
              </a:rPr>
              <a:t>Status </a:t>
            </a:r>
          </a:p>
          <a:p>
            <a:endParaRPr lang="de-DE" sz="1100" b="0" dirty="0">
              <a:solidFill>
                <a:schemeClr val="bg1"/>
              </a:solidFill>
            </a:endParaRPr>
          </a:p>
          <a:p>
            <a:r>
              <a:rPr lang="de-DE" sz="1100" b="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 descr="Image result for pl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322" y="2314476"/>
            <a:ext cx="1775290" cy="13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6936314" y="2183671"/>
            <a:ext cx="1092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Line PLC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839325" y="3572158"/>
            <a:ext cx="1500427" cy="4033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796962" y="4438513"/>
            <a:ext cx="1542790" cy="11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4" descr="Image result for pictogram tempera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Image result for pictogram tempera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9" y="2565868"/>
            <a:ext cx="1724024" cy="418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0475"/>
            <a:ext cx="620767" cy="68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1189"/>
            <a:ext cx="611853" cy="60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Gerade Verbindung mit Pfeil 42"/>
          <p:cNvCxnSpPr>
            <a:stCxn id="36" idx="0"/>
            <a:endCxn id="35" idx="2"/>
          </p:cNvCxnSpPr>
          <p:nvPr/>
        </p:nvCxnSpPr>
        <p:spPr>
          <a:xfrm flipV="1">
            <a:off x="3307819" y="5013176"/>
            <a:ext cx="688" cy="4320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755576" y="4786592"/>
            <a:ext cx="1550572" cy="3031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123444" y="4935888"/>
            <a:ext cx="715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etc.</a:t>
            </a:r>
          </a:p>
        </p:txBody>
      </p:sp>
      <p:cxnSp>
        <p:nvCxnSpPr>
          <p:cNvPr id="64" name="Gerade Verbindung mit Pfeil 63"/>
          <p:cNvCxnSpPr/>
          <p:nvPr/>
        </p:nvCxnSpPr>
        <p:spPr>
          <a:xfrm flipH="1" flipV="1">
            <a:off x="4163475" y="3501004"/>
            <a:ext cx="624549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hteck 67"/>
          <p:cNvSpPr/>
          <p:nvPr/>
        </p:nvSpPr>
        <p:spPr>
          <a:xfrm>
            <a:off x="2339752" y="2246815"/>
            <a:ext cx="3816424" cy="3096824"/>
          </a:xfrm>
          <a:prstGeom prst="rect">
            <a:avLst/>
          </a:prstGeom>
          <a:noFill/>
          <a:ln>
            <a:solidFill>
              <a:srgbClr val="FF5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b="0" dirty="0">
                <a:solidFill>
                  <a:schemeClr val="tx1"/>
                </a:solidFill>
              </a:rPr>
              <a:t>Rack / Cabinet</a:t>
            </a:r>
            <a:endParaRPr lang="de-DE" sz="1100" dirty="0">
              <a:solidFill>
                <a:schemeClr val="tx1"/>
              </a:solidFill>
            </a:endParaRPr>
          </a:p>
          <a:p>
            <a:pPr algn="ctr"/>
            <a:endParaRPr lang="de-DE" sz="1100" b="0" dirty="0">
              <a:solidFill>
                <a:schemeClr val="tx1"/>
              </a:solidFill>
            </a:endParaRPr>
          </a:p>
          <a:p>
            <a:pPr algn="ctr"/>
            <a:r>
              <a:rPr lang="de-DE" sz="11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chteck 23"/>
          <p:cNvSpPr/>
          <p:nvPr/>
        </p:nvSpPr>
        <p:spPr>
          <a:xfrm>
            <a:off x="4211961" y="4084856"/>
            <a:ext cx="187220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</a:rPr>
              <a:t>Interfaces:</a:t>
            </a:r>
          </a:p>
          <a:p>
            <a:r>
              <a:rPr lang="de-DE" sz="1100" b="0" dirty="0">
                <a:solidFill>
                  <a:schemeClr val="tx1"/>
                </a:solidFill>
              </a:rPr>
              <a:t>2x LAN (1x </a:t>
            </a:r>
            <a:r>
              <a:rPr lang="de-DE" sz="1100" b="0" dirty="0" err="1">
                <a:solidFill>
                  <a:schemeClr val="tx1"/>
                </a:solidFill>
              </a:rPr>
              <a:t>PoE</a:t>
            </a:r>
            <a:r>
              <a:rPr lang="de-DE" sz="1100" b="0" dirty="0">
                <a:solidFill>
                  <a:schemeClr val="tx1"/>
                </a:solidFill>
              </a:rPr>
              <a:t>) </a:t>
            </a:r>
          </a:p>
          <a:p>
            <a:r>
              <a:rPr lang="de-DE" sz="1100" b="0" dirty="0">
                <a:solidFill>
                  <a:schemeClr val="tx1"/>
                </a:solidFill>
              </a:rPr>
              <a:t>1x CAN </a:t>
            </a:r>
          </a:p>
          <a:p>
            <a:r>
              <a:rPr lang="de-DE" sz="1100" b="0" dirty="0">
                <a:solidFill>
                  <a:schemeClr val="tx1"/>
                </a:solidFill>
              </a:rPr>
              <a:t>4x DIO (24V I/O)</a:t>
            </a:r>
          </a:p>
          <a:p>
            <a:r>
              <a:rPr lang="de-DE" sz="1100" b="0" dirty="0">
                <a:solidFill>
                  <a:schemeClr val="tx1"/>
                </a:solidFill>
              </a:rPr>
              <a:t>HDMI; USB; </a:t>
            </a:r>
            <a:r>
              <a:rPr lang="de-DE" sz="1100" b="0" dirty="0" err="1">
                <a:solidFill>
                  <a:schemeClr val="tx1"/>
                </a:solidFill>
              </a:rPr>
              <a:t>WiFi</a:t>
            </a:r>
            <a:r>
              <a:rPr lang="de-DE" sz="1100" b="0" dirty="0">
                <a:solidFill>
                  <a:schemeClr val="tx1"/>
                </a:solidFill>
              </a:rPr>
              <a:t>; LTE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7020" y="1936347"/>
            <a:ext cx="811795" cy="11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06" y="5716170"/>
            <a:ext cx="1120322" cy="73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FF76B58-CEA3-40BB-A4F8-8E2F86344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7322" y="4083175"/>
            <a:ext cx="1835532" cy="1302521"/>
          </a:xfrm>
          <a:prstGeom prst="rect">
            <a:avLst/>
          </a:prstGeom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85BC47F3-BE35-4613-B848-B42496C95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582966"/>
            <a:ext cx="726463" cy="73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04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51520" y="44624"/>
            <a:ext cx="648176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800" kern="0" dirty="0" err="1">
                <a:effectLst/>
              </a:rPr>
              <a:t>Condition</a:t>
            </a:r>
            <a:r>
              <a:rPr lang="de-DE" sz="1800" kern="0" dirty="0">
                <a:effectLst/>
              </a:rPr>
              <a:t> Monitoring - Business Model</a:t>
            </a:r>
          </a:p>
        </p:txBody>
      </p:sp>
      <p:sp>
        <p:nvSpPr>
          <p:cNvPr id="2" name="AutoShape 4" descr="Bildergebnis für Pipe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9" name="Picture 2" descr="Bildergebnis für Hände schüttel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 b="17963"/>
          <a:stretch/>
        </p:blipFill>
        <p:spPr bwMode="auto">
          <a:xfrm>
            <a:off x="3603776" y="3068960"/>
            <a:ext cx="1976336" cy="1286933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4059477" y="3554513"/>
            <a:ext cx="118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success</a:t>
            </a:r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1190625" y="2636912"/>
            <a:ext cx="7058025" cy="295232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438" y="10800"/>
                </a:moveTo>
                <a:cubicBezTo>
                  <a:pt x="1438" y="15970"/>
                  <a:pt x="5630" y="20162"/>
                  <a:pt x="10800" y="20162"/>
                </a:cubicBezTo>
                <a:cubicBezTo>
                  <a:pt x="15970" y="20162"/>
                  <a:pt x="20162" y="15970"/>
                  <a:pt x="20162" y="10800"/>
                </a:cubicBezTo>
                <a:cubicBezTo>
                  <a:pt x="20162" y="5630"/>
                  <a:pt x="15970" y="1438"/>
                  <a:pt x="10800" y="1438"/>
                </a:cubicBezTo>
                <a:cubicBezTo>
                  <a:pt x="5630" y="1438"/>
                  <a:pt x="1438" y="5630"/>
                  <a:pt x="1438" y="1080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b="0" kern="0">
              <a:solidFill>
                <a:srgbClr val="000000"/>
              </a:solidFill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5117156" y="4115245"/>
            <a:ext cx="3487292" cy="1978051"/>
          </a:xfrm>
          <a:prstGeom prst="roundRect">
            <a:avLst/>
          </a:prstGeom>
          <a:solidFill>
            <a:srgbClr val="FF505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148064" y="4833445"/>
            <a:ext cx="34874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Customer Relation </a:t>
            </a:r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Application specialist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System integrator – SW adaption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Project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Data analysis and reporting</a:t>
            </a:r>
          </a:p>
        </p:txBody>
      </p:sp>
      <p:pic>
        <p:nvPicPr>
          <p:cNvPr id="3076" name="Picture 4" descr="Frage Quiz Denken Antwort Gehirn Brains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7"/>
          <a:stretch/>
        </p:blipFill>
        <p:spPr bwMode="auto">
          <a:xfrm flipH="1">
            <a:off x="5328084" y="4226031"/>
            <a:ext cx="504056" cy="57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Abgerundetes Rechteck 37"/>
          <p:cNvSpPr/>
          <p:nvPr/>
        </p:nvSpPr>
        <p:spPr>
          <a:xfrm>
            <a:off x="620941" y="4172252"/>
            <a:ext cx="3487292" cy="1978051"/>
          </a:xfrm>
          <a:prstGeom prst="roundRect">
            <a:avLst>
              <a:gd name="adj" fmla="val 15121"/>
            </a:avLst>
          </a:prstGeom>
          <a:solidFill>
            <a:srgbClr val="FFFF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683568" y="4941166"/>
            <a:ext cx="29876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1"/>
                </a:solidFill>
              </a:rPr>
              <a:t>Delivers</a:t>
            </a:r>
            <a:r>
              <a:rPr lang="de-DE" sz="1400" dirty="0">
                <a:solidFill>
                  <a:schemeClr val="tx1"/>
                </a:solidFill>
              </a:rPr>
              <a:t> AE Sensor </a:t>
            </a:r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Support at test 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Equipment expert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Customized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… </a:t>
            </a:r>
          </a:p>
        </p:txBody>
      </p:sp>
      <p:sp>
        <p:nvSpPr>
          <p:cNvPr id="39" name="Abgerundetes Rechteck 38"/>
          <p:cNvSpPr/>
          <p:nvPr/>
        </p:nvSpPr>
        <p:spPr>
          <a:xfrm>
            <a:off x="2812607" y="1269420"/>
            <a:ext cx="3487292" cy="1978051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2843808" y="2053184"/>
            <a:ext cx="3097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Needs </a:t>
            </a:r>
            <a:r>
              <a:rPr lang="de-DE" sz="1400" dirty="0" err="1">
                <a:solidFill>
                  <a:schemeClr val="tx1"/>
                </a:solidFill>
              </a:rPr>
              <a:t>predictive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maintenance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his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machine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shop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Application / Machine owner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Specification of requirements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6084168" y="4240746"/>
            <a:ext cx="2164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2. Z-Check</a:t>
            </a:r>
          </a:p>
        </p:txBody>
      </p:sp>
      <p:grpSp>
        <p:nvGrpSpPr>
          <p:cNvPr id="35" name="Group 16"/>
          <p:cNvGrpSpPr>
            <a:grpSpLocks noChangeAspect="1"/>
          </p:cNvGrpSpPr>
          <p:nvPr/>
        </p:nvGrpSpPr>
        <p:grpSpPr bwMode="auto">
          <a:xfrm>
            <a:off x="744967" y="4192555"/>
            <a:ext cx="1018442" cy="581507"/>
            <a:chOff x="4694" y="166"/>
            <a:chExt cx="951" cy="543"/>
          </a:xfrm>
        </p:grpSpPr>
        <p:sp>
          <p:nvSpPr>
            <p:cNvPr id="36" name="AutoShape 9"/>
            <p:cNvSpPr>
              <a:spLocks noChangeArrowheads="1"/>
            </p:cNvSpPr>
            <p:nvPr userDrawn="1"/>
          </p:nvSpPr>
          <p:spPr bwMode="auto">
            <a:xfrm>
              <a:off x="4694" y="166"/>
              <a:ext cx="951" cy="54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z="1600" b="0">
                <a:solidFill>
                  <a:schemeClr val="tx1"/>
                </a:solidFill>
              </a:endParaRPr>
            </a:p>
          </p:txBody>
        </p:sp>
        <p:pic>
          <p:nvPicPr>
            <p:cNvPr id="37" name="Picture 12" descr="vasy_R128G0B0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" y="211"/>
              <a:ext cx="86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feld 40"/>
          <p:cNvSpPr txBox="1"/>
          <p:nvPr/>
        </p:nvSpPr>
        <p:spPr>
          <a:xfrm>
            <a:off x="1788789" y="4251826"/>
            <a:ext cx="188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3. AE Measurement Equipment Provider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4108233" y="1379102"/>
            <a:ext cx="183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 Production Company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2812607" y="1933924"/>
            <a:ext cx="348729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620941" y="4775046"/>
            <a:ext cx="348729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5117156" y="4833445"/>
            <a:ext cx="348729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16"/>
          <p:cNvGrpSpPr>
            <a:grpSpLocks/>
          </p:cNvGrpSpPr>
          <p:nvPr/>
        </p:nvGrpSpPr>
        <p:grpSpPr bwMode="auto">
          <a:xfrm>
            <a:off x="7451725" y="263525"/>
            <a:ext cx="1509713" cy="862013"/>
            <a:chOff x="4694" y="166"/>
            <a:chExt cx="951" cy="543"/>
          </a:xfrm>
        </p:grpSpPr>
        <p:sp>
          <p:nvSpPr>
            <p:cNvPr id="52" name="AutoShape 9"/>
            <p:cNvSpPr>
              <a:spLocks noChangeArrowheads="1"/>
            </p:cNvSpPr>
            <p:nvPr userDrawn="1"/>
          </p:nvSpPr>
          <p:spPr bwMode="auto">
            <a:xfrm>
              <a:off x="4694" y="166"/>
              <a:ext cx="951" cy="54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z="1600" b="0">
                <a:solidFill>
                  <a:schemeClr val="tx1"/>
                </a:solidFill>
              </a:endParaRPr>
            </a:p>
          </p:txBody>
        </p:sp>
        <p:pic>
          <p:nvPicPr>
            <p:cNvPr id="53" name="Picture 12" descr="vasy_R128G0B0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" y="211"/>
              <a:ext cx="86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"/>
          <a:stretch/>
        </p:blipFill>
        <p:spPr bwMode="auto">
          <a:xfrm>
            <a:off x="3131840" y="1358308"/>
            <a:ext cx="976393" cy="59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4394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51520" y="44624"/>
            <a:ext cx="648176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800" kern="0" dirty="0">
                <a:effectLst/>
              </a:rPr>
              <a:t>Picture </a:t>
            </a:r>
            <a:r>
              <a:rPr lang="de-DE" sz="1800" kern="0" dirty="0" err="1">
                <a:effectLst/>
              </a:rPr>
              <a:t>of</a:t>
            </a:r>
            <a:r>
              <a:rPr lang="de-DE" sz="1800" kern="0" dirty="0">
                <a:effectLst/>
              </a:rPr>
              <a:t> </a:t>
            </a:r>
            <a:r>
              <a:rPr lang="de-DE" sz="1800" kern="0" dirty="0" err="1">
                <a:effectLst/>
              </a:rPr>
              <a:t>the</a:t>
            </a:r>
            <a:r>
              <a:rPr lang="de-DE" sz="1800" kern="0" dirty="0">
                <a:effectLst/>
              </a:rPr>
              <a:t> 2 Channel Unit </a:t>
            </a:r>
          </a:p>
        </p:txBody>
      </p:sp>
      <p:sp>
        <p:nvSpPr>
          <p:cNvPr id="2" name="AutoShape 4" descr="Bildergebnis für Pipe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51" name="Group 16"/>
          <p:cNvGrpSpPr>
            <a:grpSpLocks/>
          </p:cNvGrpSpPr>
          <p:nvPr/>
        </p:nvGrpSpPr>
        <p:grpSpPr bwMode="auto">
          <a:xfrm>
            <a:off x="7451725" y="263525"/>
            <a:ext cx="1509713" cy="862013"/>
            <a:chOff x="4694" y="166"/>
            <a:chExt cx="951" cy="543"/>
          </a:xfrm>
        </p:grpSpPr>
        <p:sp>
          <p:nvSpPr>
            <p:cNvPr id="52" name="AutoShape 9"/>
            <p:cNvSpPr>
              <a:spLocks noChangeArrowheads="1"/>
            </p:cNvSpPr>
            <p:nvPr userDrawn="1"/>
          </p:nvSpPr>
          <p:spPr bwMode="auto">
            <a:xfrm>
              <a:off x="4694" y="166"/>
              <a:ext cx="951" cy="54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z="1600" b="0">
                <a:solidFill>
                  <a:schemeClr val="tx1"/>
                </a:solidFill>
              </a:endParaRPr>
            </a:p>
          </p:txBody>
        </p:sp>
        <p:pic>
          <p:nvPicPr>
            <p:cNvPr id="53" name="Picture 12" descr="vasy_R128G0B0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" y="211"/>
              <a:ext cx="86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31DD0C1-7ADB-4633-9F8D-CD2C6D277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t="2905" b="8134"/>
          <a:stretch/>
        </p:blipFill>
        <p:spPr>
          <a:xfrm>
            <a:off x="971600" y="1268760"/>
            <a:ext cx="685379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827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allen_Master_T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Vallen_Master_TT</Template>
  <TotalTime>23</TotalTime>
  <Words>284</Words>
  <Application>Microsoft Macintosh PowerPoint</Application>
  <PresentationFormat>On-screen Show (4:3)</PresentationFormat>
  <Paragraphs>130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Wingdings</vt:lpstr>
      <vt:lpstr>Vallen_Master_TT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Vallen Systeme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Vallen Introduction</dc:title>
  <dc:creator>H Vallen</dc:creator>
  <dc:description>For Prof Sato, IIC, 8.4.2010</dc:description>
  <cp:lastModifiedBy>Jordan Zaleski</cp:lastModifiedBy>
  <cp:revision>1709</cp:revision>
  <cp:lastPrinted>2018-01-30T08:58:40Z</cp:lastPrinted>
  <dcterms:created xsi:type="dcterms:W3CDTF">2008-06-27T09:23:48Z</dcterms:created>
  <dcterms:modified xsi:type="dcterms:W3CDTF">2019-07-25T20:13:05Z</dcterms:modified>
</cp:coreProperties>
</file>